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40" d="100"/>
          <a:sy n="40" d="100"/>
        </p:scale>
        <p:origin x="-1068" y="-5532"/>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earn.adafruit.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JPG"/><Relationship Id="rId3" Type="http://schemas.openxmlformats.org/officeDocument/2006/relationships/hyperlink" Target="https://ca.parkindigo.com/en" TargetMode="External"/><Relationship Id="rId21" Type="http://schemas.openxmlformats.org/officeDocument/2006/relationships/image" Target="../media/image12.png"/><Relationship Id="rId7" Type="http://schemas.openxmlformats.org/officeDocument/2006/relationships/hyperlink" Target="https://www.thingiverse.com/thing:3814678"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humber.ca/brand/logo-artwork"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www.easypark.ca/products-services/mobile-parking-app" TargetMode="External"/><Relationship Id="rId15" Type="http://schemas.openxmlformats.org/officeDocument/2006/relationships/image" Target="../media/image6.png"/><Relationship Id="rId23" Type="http://schemas.openxmlformats.org/officeDocument/2006/relationships/image" Target="../media/image14.png"/><Relationship Id="rId28" Type="http://schemas.openxmlformats.org/officeDocument/2006/relationships/image" Target="../media/image19.jp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bestparking.com/" TargetMode="External"/><Relationship Id="rId9" Type="http://schemas.openxmlformats.org/officeDocument/2006/relationships/hyperlink" Target="mailto:mike@parkingboxx.com" TargetMode="Externa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jpg"/><Relationship Id="rId30"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402890"/>
            <a:ext cx="10561469" cy="478860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a:t>Humber. (2020). Humber Logo and Sub-Brand Logo Artwork. Retrieved from</a:t>
            </a:r>
          </a:p>
          <a:p>
            <a:r>
              <a:rPr lang="en-US" sz="2000" b="1" dirty="0">
                <a:hlinkClick r:id="rId6"/>
              </a:rPr>
              <a:t>http://humber.ca/brand/logo-artwork</a:t>
            </a:r>
            <a:endParaRPr lang="en-US" sz="2000" b="1" dirty="0"/>
          </a:p>
          <a:p>
            <a:r>
              <a:rPr lang="en-US" sz="2000" b="1" dirty="0" err="1"/>
              <a:t>Thingiverse</a:t>
            </a:r>
            <a:r>
              <a:rPr lang="en-US" sz="2000" b="1" dirty="0"/>
              <a:t>. (2019). SG90 Servo Horn Extender. Retrieved from </a:t>
            </a:r>
            <a:r>
              <a:rPr lang="en-US" sz="2000" b="1" dirty="0">
                <a:hlinkClick r:id="rId7"/>
              </a:rPr>
              <a:t>https://www.thingiverse.com/thing:3814678</a:t>
            </a:r>
            <a:endParaRPr lang="en-US" sz="2000" b="1" dirty="0"/>
          </a:p>
          <a:p>
            <a:r>
              <a:rPr lang="en-US" sz="2000" b="1" dirty="0" err="1">
                <a:solidFill>
                  <a:srgbClr val="052754"/>
                </a:solidFill>
                <a:latin typeface="+mn-lt"/>
              </a:rPr>
              <a:t>Adafruit</a:t>
            </a:r>
            <a:r>
              <a:rPr lang="en-US" sz="2000" b="1" dirty="0">
                <a:solidFill>
                  <a:srgbClr val="052754"/>
                </a:solidFill>
                <a:latin typeface="+mn-lt"/>
              </a:rPr>
              <a:t> Industries. (2020). </a:t>
            </a:r>
            <a:r>
              <a:rPr lang="en-US" sz="2000" b="1" dirty="0" err="1">
                <a:solidFill>
                  <a:srgbClr val="052754"/>
                </a:solidFill>
                <a:latin typeface="+mn-lt"/>
              </a:rPr>
              <a:t>Adafruit</a:t>
            </a:r>
            <a:r>
              <a:rPr lang="en-US" sz="2000" b="1" dirty="0">
                <a:solidFill>
                  <a:srgbClr val="052754"/>
                </a:solidFill>
                <a:latin typeface="+mn-lt"/>
              </a:rPr>
              <a:t>. Retrieved from</a:t>
            </a:r>
          </a:p>
          <a:p>
            <a:r>
              <a:rPr lang="en-US" sz="2000" b="1" dirty="0">
                <a:latin typeface="+mn-lt"/>
                <a:hlinkClick r:id="rId8"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US" sz="4000" b="1" dirty="0">
              <a:solidFill>
                <a:schemeClr val="accent6"/>
              </a:solidFill>
              <a:latin typeface="Arial" panose="020B0604020202020204" pitchFamily="34" charset="0"/>
              <a:cs typeface="Arial" panose="020B0604020202020204" pitchFamily="34" charset="0"/>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Here’s how the firmware logic flows:</a:t>
            </a:r>
          </a:p>
          <a:p>
            <a:pPr indent="-381000">
              <a:buFont typeface="Arial" panose="020B0604020202020204" pitchFamily="34" charset="0"/>
              <a:buChar char="•"/>
            </a:pPr>
            <a:r>
              <a:rPr lang="en-US" sz="2000" b="1" dirty="0">
                <a:solidFill>
                  <a:schemeClr val="accent1">
                    <a:lumMod val="90000"/>
                    <a:lumOff val="10000"/>
                  </a:schemeClr>
                </a:solidFill>
              </a:rPr>
              <a:t>At the start, all needed variables are declared and a connection to the database using the </a:t>
            </a:r>
            <a:r>
              <a:rPr lang="en-US" sz="2000" b="1" dirty="0" err="1">
                <a:solidFill>
                  <a:schemeClr val="accent1">
                    <a:lumMod val="90000"/>
                    <a:lumOff val="10000"/>
                  </a:schemeClr>
                </a:solidFill>
              </a:rPr>
              <a:t>Pyrbase</a:t>
            </a:r>
            <a:r>
              <a:rPr lang="en-US" sz="2000" b="1" dirty="0">
                <a:solidFill>
                  <a:schemeClr val="accent1">
                    <a:lumMod val="90000"/>
                    <a:lumOff val="10000"/>
                  </a:schemeClr>
                </a:solidFill>
              </a:rPr>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solidFill>
                  <a:schemeClr val="accent1">
                    <a:lumMod val="90000"/>
                    <a:lumOff val="10000"/>
                  </a:schemeClr>
                </a:solidFill>
              </a:rPr>
              <a:t>The next stage to be to activate each thread in the following order, “</a:t>
            </a:r>
            <a:r>
              <a:rPr lang="en-US" sz="2000" b="1" dirty="0" err="1">
                <a:solidFill>
                  <a:schemeClr val="accent1">
                    <a:lumMod val="90000"/>
                    <a:lumOff val="10000"/>
                  </a:schemeClr>
                </a:solidFill>
              </a:rPr>
              <a:t>adminControl</a:t>
            </a:r>
            <a:r>
              <a:rPr lang="en-US" sz="2000" b="1" dirty="0">
                <a:solidFill>
                  <a:schemeClr val="accent1">
                    <a:lumMod val="90000"/>
                    <a:lumOff val="10000"/>
                  </a:schemeClr>
                </a:solidFill>
              </a:rPr>
              <a:t>”, “</a:t>
            </a:r>
            <a:r>
              <a:rPr lang="en-US" sz="2000" b="1" dirty="0" err="1">
                <a:solidFill>
                  <a:schemeClr val="accent1">
                    <a:lumMod val="90000"/>
                    <a:lumOff val="10000"/>
                  </a:schemeClr>
                </a:solidFill>
              </a:rPr>
              <a:t>vcnlFunc</a:t>
            </a:r>
            <a:r>
              <a:rPr lang="en-US" sz="2000" b="1" dirty="0">
                <a:solidFill>
                  <a:schemeClr val="accent1">
                    <a:lumMod val="90000"/>
                    <a:lumOff val="10000"/>
                  </a:schemeClr>
                </a:solidFill>
              </a:rPr>
              <a:t>” and finally “</a:t>
            </a:r>
            <a:r>
              <a:rPr lang="en-US" sz="2000" b="1" dirty="0" err="1">
                <a:solidFill>
                  <a:schemeClr val="accent1">
                    <a:lumMod val="90000"/>
                    <a:lumOff val="10000"/>
                  </a:schemeClr>
                </a:solidFill>
              </a:rPr>
              <a:t>irbFunc</a:t>
            </a:r>
            <a:r>
              <a:rPr lang="en-US" sz="2000" b="1" dirty="0">
                <a:solidFill>
                  <a:schemeClr val="accent1">
                    <a:lumMod val="90000"/>
                    <a:lumOff val="10000"/>
                  </a:schemeClr>
                </a:solidFill>
              </a:rPr>
              <a:t>”</a:t>
            </a:r>
            <a:br>
              <a:rPr lang="en-US" sz="2000" b="1" dirty="0">
                <a:solidFill>
                  <a:schemeClr val="accent1">
                    <a:lumMod val="90000"/>
                    <a:lumOff val="10000"/>
                  </a:schemeClr>
                </a:solidFill>
              </a:rPr>
            </a:br>
            <a:endParaRPr lang="en-US" sz="2000" b="1" dirty="0">
              <a:solidFill>
                <a:schemeClr val="accent1">
                  <a:lumMod val="90000"/>
                  <a:lumOff val="10000"/>
                </a:schemeClr>
              </a:solidFill>
            </a:endParaRPr>
          </a:p>
          <a:p>
            <a:pPr marL="342900" indent="-342900">
              <a:buFont typeface="Wingdings" panose="05000000000000000000" pitchFamily="2" charset="2"/>
              <a:buChar char="v"/>
            </a:pPr>
            <a:r>
              <a:rPr lang="en-US" sz="2000" b="1" dirty="0" err="1">
                <a:solidFill>
                  <a:schemeClr val="accent1">
                    <a:lumMod val="90000"/>
                    <a:lumOff val="10000"/>
                  </a:schemeClr>
                </a:solidFill>
              </a:rPr>
              <a:t>adminControl</a:t>
            </a:r>
            <a:r>
              <a:rPr lang="en-US" sz="2000" b="1" dirty="0">
                <a:solidFill>
                  <a:schemeClr val="accent1">
                    <a:lumMod val="90000"/>
                    <a:lumOff val="10000"/>
                  </a:schemeClr>
                </a:solidFill>
              </a:rPr>
              <a:t>: monitors if the admin status has been activated in the database and calls on the </a:t>
            </a:r>
            <a:r>
              <a:rPr lang="en-US" sz="2000" b="1" dirty="0" err="1">
                <a:solidFill>
                  <a:schemeClr val="accent1">
                    <a:lumMod val="90000"/>
                    <a:lumOff val="10000"/>
                  </a:schemeClr>
                </a:solidFill>
              </a:rPr>
              <a:t>entGate</a:t>
            </a:r>
            <a:r>
              <a:rPr lang="en-US" sz="2000" b="1" dirty="0">
                <a:solidFill>
                  <a:schemeClr val="accent1">
                    <a:lumMod val="90000"/>
                    <a:lumOff val="10000"/>
                  </a:schemeClr>
                </a:solidFill>
              </a:rPr>
              <a:t> function to open the entry gate when needed</a:t>
            </a:r>
          </a:p>
          <a:p>
            <a:endParaRPr lang="en-US" sz="2000" b="1" dirty="0">
              <a:solidFill>
                <a:schemeClr val="accent1">
                  <a:lumMod val="90000"/>
                  <a:lumOff val="10000"/>
                </a:schemeClr>
              </a:solidFill>
            </a:endParaRPr>
          </a:p>
          <a:p>
            <a:pPr marL="342900" indent="-342900">
              <a:buFont typeface="Wingdings" panose="05000000000000000000" pitchFamily="2" charset="2"/>
              <a:buChar char="v"/>
            </a:pPr>
            <a:r>
              <a:rPr lang="en-US" sz="2000" b="1" dirty="0" err="1">
                <a:solidFill>
                  <a:schemeClr val="accent1">
                    <a:lumMod val="90000"/>
                    <a:lumOff val="10000"/>
                  </a:schemeClr>
                </a:solidFill>
              </a:rPr>
              <a:t>vcnlFunc</a:t>
            </a:r>
            <a:r>
              <a:rPr lang="en-US" sz="2000" b="1" dirty="0">
                <a:solidFill>
                  <a:schemeClr val="accent1">
                    <a:lumMod val="90000"/>
                    <a:lumOff val="10000"/>
                  </a:schemeClr>
                </a:solidFill>
              </a:rPr>
              <a:t>: establishes a connection to the VCNL4010, takes measurements every 5 seconds and updates the database accordingly</a:t>
            </a:r>
          </a:p>
          <a:p>
            <a:endParaRPr lang="en-US" sz="2000" b="1" dirty="0">
              <a:solidFill>
                <a:schemeClr val="accent1">
                  <a:lumMod val="90000"/>
                  <a:lumOff val="10000"/>
                </a:schemeClr>
              </a:solidFill>
            </a:endParaRPr>
          </a:p>
          <a:p>
            <a:pPr marL="342900" indent="-342900">
              <a:buFont typeface="Wingdings" panose="05000000000000000000" pitchFamily="2" charset="2"/>
              <a:buChar char="v"/>
            </a:pPr>
            <a:r>
              <a:rPr lang="en-US" sz="2000" b="1" dirty="0" err="1">
                <a:solidFill>
                  <a:schemeClr val="accent1">
                    <a:lumMod val="90000"/>
                    <a:lumOff val="10000"/>
                  </a:schemeClr>
                </a:solidFill>
              </a:rPr>
              <a:t>irbFunc</a:t>
            </a:r>
            <a:r>
              <a:rPr lang="en-US" sz="2000" b="1" dirty="0">
                <a:solidFill>
                  <a:schemeClr val="accent1">
                    <a:lumMod val="90000"/>
                    <a:lumOff val="10000"/>
                  </a:schemeClr>
                </a:solidFill>
              </a:rPr>
              <a:t>: handles the logic reported by the IR Beam and starts the process of car verification by calling the </a:t>
            </a:r>
            <a:r>
              <a:rPr lang="en-US" sz="2000" b="1" dirty="0" err="1">
                <a:solidFill>
                  <a:schemeClr val="accent1">
                    <a:lumMod val="90000"/>
                    <a:lumOff val="10000"/>
                  </a:schemeClr>
                </a:solidFill>
              </a:rPr>
              <a:t>licCheck</a:t>
            </a:r>
            <a:r>
              <a:rPr lang="en-US" sz="2000" b="1" dirty="0">
                <a:solidFill>
                  <a:schemeClr val="accent1">
                    <a:lumMod val="90000"/>
                    <a:lumOff val="10000"/>
                  </a:schemeClr>
                </a:solidFill>
              </a:rPr>
              <a:t> function which does license plate comparisons and then the </a:t>
            </a:r>
            <a:r>
              <a:rPr lang="en-US" sz="2000" b="1" dirty="0" err="1">
                <a:solidFill>
                  <a:schemeClr val="accent1">
                    <a:lumMod val="90000"/>
                    <a:lumOff val="10000"/>
                  </a:schemeClr>
                </a:solidFill>
              </a:rPr>
              <a:t>entGate</a:t>
            </a:r>
            <a:r>
              <a:rPr lang="en-US" sz="2000" b="1" dirty="0">
                <a:solidFill>
                  <a:schemeClr val="accent1">
                    <a:lumMod val="90000"/>
                    <a:lumOff val="10000"/>
                  </a:schemeClr>
                </a:solidFill>
              </a:rPr>
              <a:t> function and </a:t>
            </a:r>
            <a:r>
              <a:rPr lang="en-US" sz="2000" b="1" dirty="0" err="1">
                <a:solidFill>
                  <a:schemeClr val="accent1">
                    <a:lumMod val="90000"/>
                    <a:lumOff val="10000"/>
                  </a:schemeClr>
                </a:solidFill>
              </a:rPr>
              <a:t>extGate</a:t>
            </a:r>
            <a:r>
              <a:rPr lang="en-US" sz="2000" b="1" dirty="0">
                <a:solidFill>
                  <a:schemeClr val="accent1">
                    <a:lumMod val="90000"/>
                    <a:lumOff val="10000"/>
                  </a:schemeClr>
                </a:solidFill>
              </a:rPr>
              <a:t> functions which handle instructing the designated servos to open and close the gates</a:t>
            </a:r>
          </a:p>
          <a:p>
            <a:pPr marL="342900" indent="-342900">
              <a:buFont typeface="Wingdings" panose="05000000000000000000" pitchFamily="2" charset="2"/>
              <a:buChar char="v"/>
            </a:pPr>
            <a:endParaRPr lang="en-US" sz="2000" b="1" dirty="0">
              <a:solidFill>
                <a:schemeClr val="accent1">
                  <a:lumMod val="90000"/>
                  <a:lumOff val="10000"/>
                </a:schemeClr>
              </a:solidFill>
            </a:endParaRPr>
          </a:p>
          <a:p>
            <a:r>
              <a:rPr lang="en-US" sz="2000" b="1" dirty="0">
                <a:solidFill>
                  <a:schemeClr val="accent1">
                    <a:lumMod val="90000"/>
                    <a:lumOff val="10000"/>
                  </a:schemeClr>
                </a:solidFill>
              </a:rPr>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19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10"/>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788156" y="29521958"/>
            <a:ext cx="2556444" cy="830997"/>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22707248" y="11238711"/>
            <a:ext cx="2282997" cy="39199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10702" y="11232721"/>
            <a:ext cx="2297678" cy="398579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27336" y="11191574"/>
            <a:ext cx="2364206" cy="4034066"/>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141150" y="15391740"/>
            <a:ext cx="273657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4"/>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5"/>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6"/>
          <a:stretch>
            <a:fillRect/>
          </a:stretch>
        </p:blipFill>
        <p:spPr>
          <a:xfrm>
            <a:off x="28755718" y="25672680"/>
            <a:ext cx="2840687" cy="2447376"/>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7"/>
          <a:stretch>
            <a:fillRect/>
          </a:stretch>
        </p:blipFill>
        <p:spPr>
          <a:xfrm>
            <a:off x="25894334" y="25628432"/>
            <a:ext cx="2500416" cy="1148898"/>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8"/>
          <a:stretch>
            <a:fillRect/>
          </a:stretch>
        </p:blipFill>
        <p:spPr>
          <a:xfrm>
            <a:off x="22801954" y="25628432"/>
            <a:ext cx="2742802" cy="2491624"/>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9"/>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20"/>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1"/>
          <a:stretch>
            <a:fillRect/>
          </a:stretch>
        </p:blipFill>
        <p:spPr>
          <a:xfrm>
            <a:off x="22728443" y="30528215"/>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52374" y="23876912"/>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TestUsers</a:t>
            </a:r>
            <a:r>
              <a:rPr lang="en-US" sz="22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894334" y="23866873"/>
            <a:ext cx="2826480"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ProximityData</a:t>
            </a:r>
            <a:r>
              <a:rPr lang="en-US" sz="22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720814" y="28072028"/>
            <a:ext cx="3307795"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ParkingLocations</a:t>
            </a:r>
            <a:r>
              <a:rPr lang="en-US" sz="22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204836" y="28114335"/>
            <a:ext cx="193703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20109" y="28075808"/>
            <a:ext cx="2440716"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EntryStatus</a:t>
            </a:r>
            <a:r>
              <a:rPr lang="en-US" sz="22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866873"/>
            <a:ext cx="1608786"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035625" y="26712500"/>
            <a:ext cx="2323485" cy="430887"/>
          </a:xfrm>
          <a:prstGeom prst="rect">
            <a:avLst/>
          </a:prstGeom>
          <a:noFill/>
        </p:spPr>
        <p:txBody>
          <a:bodyPr wrap="square" rtlCol="0">
            <a:spAutoFit/>
          </a:bodyPr>
          <a:lstStyle/>
          <a:p>
            <a:r>
              <a:rPr lang="en-US" sz="2200" i="1" dirty="0">
                <a:latin typeface="Times New Roman" panose="02020603050405020304" pitchFamily="18" charset="0"/>
                <a:cs typeface="Times New Roman" panose="02020603050405020304" pitchFamily="18" charset="0"/>
              </a:rPr>
              <a:t>‘</a:t>
            </a:r>
            <a:r>
              <a:rPr lang="en-US" sz="2200" b="1" i="1" dirty="0" err="1">
                <a:latin typeface="Times New Roman" panose="02020603050405020304" pitchFamily="18" charset="0"/>
                <a:cs typeface="Times New Roman" panose="02020603050405020304" pitchFamily="18" charset="0"/>
              </a:rPr>
              <a:t>GateStatus</a:t>
            </a:r>
            <a:r>
              <a:rPr lang="en-US" sz="22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8003779"/>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060792" y="16829424"/>
            <a:ext cx="4419076"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Final Enclosure Design(Inkscape)</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668248" y="9270333"/>
            <a:ext cx="3225752" cy="769441"/>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2">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3"/>
          <a:stretch>
            <a:fillRect/>
          </a:stretch>
        </p:blipFill>
        <p:spPr>
          <a:xfrm rot="16200000">
            <a:off x="38947816" y="6531197"/>
            <a:ext cx="2492525" cy="5478271"/>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4"/>
          <a:stretch>
            <a:fillRect/>
          </a:stretch>
        </p:blipFill>
        <p:spPr>
          <a:xfrm>
            <a:off x="38970949" y="14045001"/>
            <a:ext cx="4005851" cy="2793438"/>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5"/>
          <a:stretch>
            <a:fillRect/>
          </a:stretch>
        </p:blipFill>
        <p:spPr>
          <a:xfrm>
            <a:off x="34616069" y="14289831"/>
            <a:ext cx="2807525" cy="2372778"/>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6833919"/>
            <a:ext cx="5986527"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7">
            <a:extLst>
              <a:ext uri="{28A0092B-C50C-407E-A947-70E740481C1C}">
                <a14:useLocalDpi xmlns:a14="http://schemas.microsoft.com/office/drawing/2010/main" val="0"/>
              </a:ext>
            </a:extLst>
          </a:blip>
          <a:srcRect l="12266" r="15569"/>
          <a:stretch/>
        </p:blipFill>
        <p:spPr>
          <a:xfrm>
            <a:off x="12346509" y="10630656"/>
            <a:ext cx="1977906" cy="2057022"/>
          </a:xfrm>
          <a:prstGeom prst="rect">
            <a:avLst/>
          </a:prstGeom>
        </p:spPr>
      </p:pic>
      <p:pic>
        <p:nvPicPr>
          <p:cNvPr id="14" name="Picture 13"/>
          <p:cNvPicPr>
            <a:picLocks noChangeAspect="1"/>
          </p:cNvPicPr>
          <p:nvPr/>
        </p:nvPicPr>
        <p:blipFill rotWithShape="1">
          <a:blip r:embed="rId28">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30">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687579" y="12742291"/>
            <a:ext cx="1905000" cy="369332"/>
          </a:xfrm>
          <a:prstGeom prst="rect">
            <a:avLst/>
          </a:prstGeom>
          <a:noFill/>
        </p:spPr>
        <p:txBody>
          <a:bodyPr wrap="square" rtlCol="0">
            <a:spAutoFit/>
          </a:bodyPr>
          <a:lstStyle/>
          <a:p>
            <a:r>
              <a:rPr lang="en-US" sz="1800" dirty="0"/>
              <a:t>VCNL4010</a:t>
            </a:r>
          </a:p>
        </p:txBody>
      </p:sp>
      <p:sp>
        <p:nvSpPr>
          <p:cNvPr id="58" name="TextBox 57"/>
          <p:cNvSpPr txBox="1"/>
          <p:nvPr/>
        </p:nvSpPr>
        <p:spPr>
          <a:xfrm>
            <a:off x="14551717" y="12759865"/>
            <a:ext cx="3783876" cy="369332"/>
          </a:xfrm>
          <a:prstGeom prst="rect">
            <a:avLst/>
          </a:prstGeom>
          <a:noFill/>
        </p:spPr>
        <p:txBody>
          <a:bodyPr wrap="square" rtlCol="0">
            <a:spAutoFit/>
          </a:bodyPr>
          <a:lstStyle/>
          <a:p>
            <a:r>
              <a:rPr lang="en-US" sz="1800" dirty="0"/>
              <a:t>PCA9685 Servo/PWM controller</a:t>
            </a:r>
          </a:p>
        </p:txBody>
      </p:sp>
      <p:sp>
        <p:nvSpPr>
          <p:cNvPr id="59" name="TextBox 58"/>
          <p:cNvSpPr txBox="1"/>
          <p:nvPr/>
        </p:nvSpPr>
        <p:spPr>
          <a:xfrm>
            <a:off x="18362171" y="12757645"/>
            <a:ext cx="2815766" cy="369332"/>
          </a:xfrm>
          <a:prstGeom prst="rect">
            <a:avLst/>
          </a:prstGeom>
          <a:noFill/>
        </p:spPr>
        <p:txBody>
          <a:bodyPr wrap="square" rtlCol="0">
            <a:spAutoFit/>
          </a:bodyPr>
          <a:lstStyle/>
          <a:p>
            <a:r>
              <a:rPr lang="en-US" sz="1800" dirty="0"/>
              <a:t>IR Break Beam Sensor</a:t>
            </a:r>
          </a:p>
        </p:txBody>
      </p:sp>
      <p:sp>
        <p:nvSpPr>
          <p:cNvPr id="60" name="TextBox 59"/>
          <p:cNvSpPr txBox="1"/>
          <p:nvPr/>
        </p:nvSpPr>
        <p:spPr>
          <a:xfrm>
            <a:off x="12294768" y="21651747"/>
            <a:ext cx="3357554" cy="369332"/>
          </a:xfrm>
          <a:prstGeom prst="rect">
            <a:avLst/>
          </a:prstGeom>
          <a:noFill/>
        </p:spPr>
        <p:txBody>
          <a:bodyPr wrap="square" rtlCol="0">
            <a:spAutoFit/>
          </a:bodyPr>
          <a:lstStyle/>
          <a:p>
            <a:r>
              <a:rPr lang="en-US" sz="1800" dirty="0"/>
              <a:t>Assembled and soldered PCB</a:t>
            </a:r>
          </a:p>
        </p:txBody>
      </p:sp>
      <p:sp>
        <p:nvSpPr>
          <p:cNvPr id="61" name="TextBox 60"/>
          <p:cNvSpPr txBox="1"/>
          <p:nvPr/>
        </p:nvSpPr>
        <p:spPr>
          <a:xfrm>
            <a:off x="17746902" y="21666778"/>
            <a:ext cx="2992404" cy="369332"/>
          </a:xfrm>
          <a:prstGeom prst="rect">
            <a:avLst/>
          </a:prstGeom>
          <a:noFill/>
        </p:spPr>
        <p:txBody>
          <a:bodyPr wrap="square" rtlCol="0">
            <a:spAutoFit/>
          </a:bodyPr>
          <a:lstStyle/>
          <a:p>
            <a:r>
              <a:rPr lang="en-US" sz="1800" dirty="0"/>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1803</TotalTime>
  <Words>2501</Words>
  <Application>Microsoft Office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191</cp:revision>
  <cp:lastPrinted>2009-06-18T18:06:01Z</cp:lastPrinted>
  <dcterms:created xsi:type="dcterms:W3CDTF">2020-04-01T01:39:42Z</dcterms:created>
  <dcterms:modified xsi:type="dcterms:W3CDTF">2020-04-08T18:36:10Z</dcterms:modified>
  <cp:category/>
</cp:coreProperties>
</file>